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C30D-AB55-4111-9A0A-9B30F8B28DF6}" type="datetimeFigureOut">
              <a:rPr lang="hr-HR" smtClean="0"/>
              <a:pPr/>
              <a:t>3.12.2012.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E50AFC-C6F8-4F83-8052-7AD442F8927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C30D-AB55-4111-9A0A-9B30F8B28DF6}" type="datetimeFigureOut">
              <a:rPr lang="hr-HR" smtClean="0"/>
              <a:pPr/>
              <a:t>3.12.2012.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0AFC-C6F8-4F83-8052-7AD442F8927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6E50AFC-C6F8-4F83-8052-7AD442F8927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C30D-AB55-4111-9A0A-9B30F8B28DF6}" type="datetimeFigureOut">
              <a:rPr lang="hr-HR" smtClean="0"/>
              <a:pPr/>
              <a:t>3.12.2012.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C30D-AB55-4111-9A0A-9B30F8B28DF6}" type="datetimeFigureOut">
              <a:rPr lang="hr-HR" smtClean="0"/>
              <a:pPr/>
              <a:t>3.12.2012.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6E50AFC-C6F8-4F83-8052-7AD442F8927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avokut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C30D-AB55-4111-9A0A-9B30F8B28DF6}" type="datetimeFigureOut">
              <a:rPr lang="hr-HR" smtClean="0"/>
              <a:pPr/>
              <a:t>3.12.2012.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E50AFC-C6F8-4F83-8052-7AD442F8927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A5C30D-AB55-4111-9A0A-9B30F8B28DF6}" type="datetimeFigureOut">
              <a:rPr lang="hr-HR" smtClean="0"/>
              <a:pPr/>
              <a:t>3.12.2012.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0AFC-C6F8-4F83-8052-7AD442F8927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sadržaja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C30D-AB55-4111-9A0A-9B30F8B28DF6}" type="datetimeFigureOut">
              <a:rPr lang="hr-HR" smtClean="0"/>
              <a:pPr/>
              <a:t>3.12.2012.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Rezervirano mjesto sadržaja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6" name="Rezervirano mjesto sadržaja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6E50AFC-C6F8-4F83-8052-7AD442F8927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Naslov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C30D-AB55-4111-9A0A-9B30F8B28DF6}" type="datetimeFigureOut">
              <a:rPr lang="hr-HR" smtClean="0"/>
              <a:pPr/>
              <a:t>3.12.2012.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6E50AFC-C6F8-4F83-8052-7AD442F8927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avokut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avokut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C30D-AB55-4111-9A0A-9B30F8B28DF6}" type="datetimeFigureOut">
              <a:rPr lang="hr-HR" smtClean="0"/>
              <a:pPr/>
              <a:t>3.12.2012.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E50AFC-C6F8-4F83-8052-7AD442F8927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ut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zervirano mjesto sadržaja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E50AFC-C6F8-4F83-8052-7AD442F8927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C30D-AB55-4111-9A0A-9B30F8B28DF6}" type="datetimeFigureOut">
              <a:rPr lang="hr-HR" smtClean="0"/>
              <a:pPr/>
              <a:t>3.12.2012.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vni poveznik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6E50AFC-C6F8-4F83-8052-7AD442F8927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A5C30D-AB55-4111-9A0A-9B30F8B28DF6}" type="datetimeFigureOut">
              <a:rPr lang="hr-HR" smtClean="0"/>
              <a:pPr/>
              <a:t>3.12.2012.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A5C30D-AB55-4111-9A0A-9B30F8B28DF6}" type="datetimeFigureOut">
              <a:rPr lang="hr-HR" smtClean="0"/>
              <a:pPr/>
              <a:t>3.12.2012.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E50AFC-C6F8-4F83-8052-7AD442F8927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POTRAGA ZA ZLATNIM RUNOM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JAZON I ARGONAUTI</a:t>
            </a:r>
            <a:endParaRPr lang="hr-HR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JAZON PRIHVAĆA IZAZOV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kako bi došao do </a:t>
            </a:r>
            <a:r>
              <a:rPr lang="hr-HR" dirty="0" err="1" smtClean="0"/>
              <a:t>Kolhide</a:t>
            </a:r>
            <a:r>
              <a:rPr lang="hr-HR" dirty="0" smtClean="0"/>
              <a:t>, </a:t>
            </a:r>
            <a:r>
              <a:rPr lang="hr-HR" dirty="0" err="1" smtClean="0"/>
              <a:t>Jazonu</a:t>
            </a:r>
            <a:r>
              <a:rPr lang="hr-HR" dirty="0" smtClean="0"/>
              <a:t> je trebao čudesni brod – prostran s 50 vesala</a:t>
            </a:r>
          </a:p>
          <a:p>
            <a:r>
              <a:rPr lang="hr-HR" dirty="0" smtClean="0"/>
              <a:t>majstor </a:t>
            </a:r>
            <a:r>
              <a:rPr lang="hr-HR" dirty="0" err="1" smtClean="0"/>
              <a:t>Arg</a:t>
            </a:r>
            <a:r>
              <a:rPr lang="hr-HR" dirty="0" smtClean="0"/>
              <a:t> ga je trebao izgraditi od drva s planine </a:t>
            </a:r>
            <a:r>
              <a:rPr lang="hr-HR" dirty="0" err="1" smtClean="0"/>
              <a:t>Pelion</a:t>
            </a:r>
            <a:endParaRPr lang="hr-HR" dirty="0" smtClean="0"/>
          </a:p>
          <a:p>
            <a:r>
              <a:rPr lang="hr-HR" dirty="0" smtClean="0"/>
              <a:t>pomogla mu je Atena </a:t>
            </a:r>
          </a:p>
          <a:p>
            <a:r>
              <a:rPr lang="hr-HR" dirty="0" smtClean="0"/>
              <a:t>na pramac se treba staviti drvena figura posvećena Zeusu koja je mogla govoriti</a:t>
            </a:r>
          </a:p>
          <a:p>
            <a:r>
              <a:rPr lang="hr-HR" dirty="0" smtClean="0"/>
              <a:t>brod je nazvan Argo u čast graditelju, ime znači “brz”</a:t>
            </a:r>
            <a:endParaRPr lang="hr-HR" dirty="0"/>
          </a:p>
        </p:txBody>
      </p:sp>
      <p:pic>
        <p:nvPicPr>
          <p:cNvPr id="3074" name="Picture 2" descr="C:\Users\Barbara i Franz\Desktop\argo_wideweb__470x278,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8840"/>
            <a:ext cx="439248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ARGONAUTI</a:t>
            </a:r>
            <a:endParaRPr lang="hr-HR" dirty="0"/>
          </a:p>
        </p:txBody>
      </p:sp>
      <p:sp>
        <p:nvSpPr>
          <p:cNvPr id="9" name="Rezervirano mjesto sadržaja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oni koji su putovali </a:t>
            </a:r>
            <a:r>
              <a:rPr lang="hr-HR" dirty="0" err="1" smtClean="0"/>
              <a:t>Argom</a:t>
            </a:r>
            <a:endParaRPr lang="hr-HR" dirty="0" smtClean="0"/>
          </a:p>
          <a:p>
            <a:r>
              <a:rPr lang="hr-HR" dirty="0" smtClean="0"/>
              <a:t> 50 junaka članova posade koji su krenuli dobrovoljno na put s </a:t>
            </a:r>
            <a:r>
              <a:rPr lang="hr-HR" dirty="0" err="1" smtClean="0"/>
              <a:t>Jazonom</a:t>
            </a:r>
            <a:endParaRPr lang="hr-HR" dirty="0" smtClean="0"/>
          </a:p>
          <a:p>
            <a:r>
              <a:rPr lang="hr-HR" dirty="0" err="1" smtClean="0"/>
              <a:t>Atalanta</a:t>
            </a:r>
            <a:r>
              <a:rPr lang="hr-HR" dirty="0" smtClean="0"/>
              <a:t>, </a:t>
            </a:r>
            <a:r>
              <a:rPr lang="hr-HR" dirty="0" err="1" smtClean="0"/>
              <a:t>Belerofon</a:t>
            </a:r>
            <a:r>
              <a:rPr lang="hr-HR" dirty="0" smtClean="0"/>
              <a:t>, </a:t>
            </a:r>
            <a:r>
              <a:rPr lang="hr-HR" dirty="0" err="1" smtClean="0"/>
              <a:t>Arg</a:t>
            </a:r>
            <a:r>
              <a:rPr lang="hr-HR" dirty="0" smtClean="0"/>
              <a:t>, </a:t>
            </a:r>
            <a:r>
              <a:rPr lang="hr-HR" dirty="0" err="1" smtClean="0"/>
              <a:t>Kastor</a:t>
            </a:r>
            <a:r>
              <a:rPr lang="hr-HR" dirty="0" smtClean="0"/>
              <a:t>, </a:t>
            </a:r>
            <a:r>
              <a:rPr lang="hr-HR" dirty="0" err="1" smtClean="0"/>
              <a:t>Poluks</a:t>
            </a:r>
            <a:r>
              <a:rPr lang="hr-HR" dirty="0" smtClean="0"/>
              <a:t>, Heraklo, </a:t>
            </a:r>
            <a:r>
              <a:rPr lang="hr-HR" dirty="0" err="1" smtClean="0"/>
              <a:t>Pelej</a:t>
            </a:r>
            <a:r>
              <a:rPr lang="hr-HR" dirty="0" smtClean="0"/>
              <a:t> (</a:t>
            </a:r>
            <a:r>
              <a:rPr lang="hr-HR" dirty="0" err="1" smtClean="0"/>
              <a:t>Ahilejev</a:t>
            </a:r>
            <a:r>
              <a:rPr lang="hr-HR" dirty="0" smtClean="0"/>
              <a:t> otac), </a:t>
            </a:r>
            <a:r>
              <a:rPr lang="hr-HR" dirty="0" err="1" smtClean="0"/>
              <a:t>Jolaj</a:t>
            </a:r>
            <a:r>
              <a:rPr lang="hr-HR" dirty="0" smtClean="0"/>
              <a:t>, </a:t>
            </a:r>
            <a:r>
              <a:rPr lang="hr-HR" dirty="0" err="1" smtClean="0"/>
              <a:t>Meleagar</a:t>
            </a:r>
            <a:r>
              <a:rPr lang="hr-HR" dirty="0" smtClean="0"/>
              <a:t> (</a:t>
            </a:r>
            <a:r>
              <a:rPr lang="hr-HR" dirty="0" err="1" smtClean="0"/>
              <a:t>kaledonijski</a:t>
            </a:r>
            <a:r>
              <a:rPr lang="hr-HR" dirty="0" smtClean="0"/>
              <a:t> vepar), Orfej</a:t>
            </a:r>
            <a:endParaRPr lang="hr-HR" dirty="0"/>
          </a:p>
        </p:txBody>
      </p:sp>
      <p:pic>
        <p:nvPicPr>
          <p:cNvPr id="4098" name="Picture 2" descr="C:\Users\Barbara i Franz\Desktop\AN00758122_001_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4" y="1916832"/>
            <a:ext cx="4198367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Žene s otoka </a:t>
            </a:r>
            <a:r>
              <a:rPr lang="hr-HR" dirty="0" err="1" smtClean="0"/>
              <a:t>Lemna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otok na kojem su žene prije godinu dana ubile sve muškarce jer su oni doveli žene iz Trakije (osim oca </a:t>
            </a:r>
            <a:r>
              <a:rPr lang="hr-HR" dirty="0" err="1" smtClean="0"/>
              <a:t>Hipsipile</a:t>
            </a:r>
            <a:r>
              <a:rPr lang="hr-HR" dirty="0" smtClean="0"/>
              <a:t> - kraljice)</a:t>
            </a:r>
          </a:p>
          <a:p>
            <a:r>
              <a:rPr lang="hr-HR" dirty="0" smtClean="0"/>
              <a:t>uzele su </a:t>
            </a:r>
            <a:r>
              <a:rPr lang="hr-HR" dirty="0" err="1" smtClean="0"/>
              <a:t>svo</a:t>
            </a:r>
            <a:r>
              <a:rPr lang="hr-HR" dirty="0" smtClean="0"/>
              <a:t> oružje u strahu od napada Tračana</a:t>
            </a:r>
          </a:p>
          <a:p>
            <a:r>
              <a:rPr lang="hr-HR" dirty="0" smtClean="0"/>
              <a:t>na nagovor dadilje pozovu Argonaute na otok (kao pomoć protiv Tračana) – ostao je samo Heraklo na brodu</a:t>
            </a:r>
          </a:p>
          <a:p>
            <a:r>
              <a:rPr lang="hr-HR" dirty="0" err="1" smtClean="0"/>
              <a:t>Hipsipila</a:t>
            </a:r>
            <a:r>
              <a:rPr lang="hr-HR" dirty="0" smtClean="0"/>
              <a:t> nudi kraljevstvo </a:t>
            </a:r>
            <a:r>
              <a:rPr lang="hr-HR" dirty="0" err="1" smtClean="0"/>
              <a:t>Jazonu</a:t>
            </a:r>
            <a:r>
              <a:rPr lang="hr-HR" dirty="0" smtClean="0"/>
              <a:t>, ali on odbija</a:t>
            </a:r>
          </a:p>
          <a:p>
            <a:r>
              <a:rPr lang="hr-HR" dirty="0" smtClean="0"/>
              <a:t>mornari odugovlače s povratkom i napokon ih Heraklo poziva da krenu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Dolionci</a:t>
            </a:r>
            <a:r>
              <a:rPr lang="hr-HR" dirty="0" smtClean="0"/>
              <a:t> – kralj </a:t>
            </a:r>
            <a:r>
              <a:rPr lang="hr-HR" dirty="0" err="1" smtClean="0"/>
              <a:t>Kizik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na otoku blizu frigijske obale žive divovi ( 6 ruku i divlji) i </a:t>
            </a:r>
            <a:r>
              <a:rPr lang="hr-HR" dirty="0" err="1" smtClean="0"/>
              <a:t>Dolionci</a:t>
            </a:r>
            <a:r>
              <a:rPr lang="hr-HR" dirty="0" smtClean="0"/>
              <a:t> (miroljubivi, kralj </a:t>
            </a:r>
            <a:r>
              <a:rPr lang="hr-HR" dirty="0" err="1" smtClean="0"/>
              <a:t>Kizik</a:t>
            </a:r>
            <a:r>
              <a:rPr lang="hr-HR" dirty="0" smtClean="0"/>
              <a:t>)</a:t>
            </a:r>
          </a:p>
          <a:p>
            <a:r>
              <a:rPr lang="hr-HR" dirty="0" err="1" smtClean="0"/>
              <a:t>Kizik</a:t>
            </a:r>
            <a:r>
              <a:rPr lang="hr-HR" dirty="0" smtClean="0"/>
              <a:t> ih ljubazno prima zbog starog proročanstva  (ljubazno primiti junake i ne ratovati s njima)</a:t>
            </a:r>
          </a:p>
          <a:p>
            <a:r>
              <a:rPr lang="hr-HR" dirty="0" smtClean="0"/>
              <a:t>čak je ostavio i bolesnu ženu da prisustvuje gozbi</a:t>
            </a:r>
          </a:p>
          <a:p>
            <a:r>
              <a:rPr lang="hr-HR" dirty="0" smtClean="0"/>
              <a:t>prilikom razgledavanja otoka divovi napadnu brodove – Heraklo poziva prijatelje – pokolj divova</a:t>
            </a:r>
          </a:p>
          <a:p>
            <a:r>
              <a:rPr lang="hr-HR" dirty="0" smtClean="0"/>
              <a:t>Argonauti odjedre, ali po noći se razvije oluja i vrati ih na otok</a:t>
            </a:r>
          </a:p>
          <a:p>
            <a:r>
              <a:rPr lang="hr-HR" dirty="0" err="1" smtClean="0"/>
              <a:t>Dolionci</a:t>
            </a:r>
            <a:r>
              <a:rPr lang="hr-HR" dirty="0" smtClean="0"/>
              <a:t> i Argonauti se sukobljavaju (ne prepoznaju se u mraku)</a:t>
            </a:r>
          </a:p>
          <a:p>
            <a:r>
              <a:rPr lang="hr-HR" dirty="0" err="1" smtClean="0"/>
              <a:t>Jazon</a:t>
            </a:r>
            <a:r>
              <a:rPr lang="hr-HR" dirty="0" smtClean="0"/>
              <a:t> ubija </a:t>
            </a:r>
            <a:r>
              <a:rPr lang="hr-HR" dirty="0" err="1" smtClean="0"/>
              <a:t>Kizika</a:t>
            </a:r>
            <a:r>
              <a:rPr lang="hr-HR" dirty="0" smtClean="0"/>
              <a:t>, tek ujutro svi shvate kobnu zabunu</a:t>
            </a:r>
          </a:p>
          <a:p>
            <a:r>
              <a:rPr lang="hr-HR" dirty="0" smtClean="0"/>
              <a:t>zajedno tuguju tri dana, </a:t>
            </a:r>
            <a:r>
              <a:rPr lang="hr-HR" dirty="0" err="1" smtClean="0"/>
              <a:t>Kizikova</a:t>
            </a:r>
            <a:r>
              <a:rPr lang="hr-HR" dirty="0" smtClean="0"/>
              <a:t> se žena ubija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Heraklo zaostaje; </a:t>
            </a:r>
            <a:r>
              <a:rPr lang="hr-HR" dirty="0" err="1" smtClean="0"/>
              <a:t>Hila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jednom prigodom Argonauti pristaju kod grada </a:t>
            </a:r>
            <a:r>
              <a:rPr lang="hr-HR" dirty="0" err="1" smtClean="0"/>
              <a:t>Kija</a:t>
            </a:r>
            <a:r>
              <a:rPr lang="hr-HR" dirty="0" smtClean="0"/>
              <a:t> – </a:t>
            </a:r>
            <a:r>
              <a:rPr lang="hr-HR" dirty="0" err="1" smtClean="0"/>
              <a:t>Mižani</a:t>
            </a:r>
            <a:r>
              <a:rPr lang="hr-HR" dirty="0" smtClean="0"/>
              <a:t> im pomažu oko hrane i drva</a:t>
            </a:r>
          </a:p>
          <a:p>
            <a:r>
              <a:rPr lang="hr-HR" dirty="0" smtClean="0"/>
              <a:t>Heraklo  se odvoji i krene u šumu da napravi novo veslo</a:t>
            </a:r>
          </a:p>
          <a:p>
            <a:r>
              <a:rPr lang="hr-HR" dirty="0" err="1" smtClean="0"/>
              <a:t>Hila</a:t>
            </a:r>
            <a:r>
              <a:rPr lang="hr-HR" dirty="0" smtClean="0"/>
              <a:t> – mladić kojeg je Heraklo “posvojio” jer mu je u jednom sukobu ubio oca</a:t>
            </a:r>
          </a:p>
          <a:p>
            <a:r>
              <a:rPr lang="hr-HR" dirty="0" err="1" smtClean="0"/>
              <a:t>Hila</a:t>
            </a:r>
            <a:r>
              <a:rPr lang="hr-HR" dirty="0" smtClean="0"/>
              <a:t> je krenuo na potok donijeti  vodu, ali ga ugrabi nimfa zbog njegove ljepote</a:t>
            </a:r>
          </a:p>
          <a:p>
            <a:r>
              <a:rPr lang="hr-HR" dirty="0" err="1" smtClean="0"/>
              <a:t>Polifem</a:t>
            </a:r>
            <a:r>
              <a:rPr lang="hr-HR" dirty="0" smtClean="0"/>
              <a:t> je čuo zapomaganje, ali ga nije vidio; javio je Heraklu što se dogodilo</a:t>
            </a:r>
          </a:p>
          <a:p>
            <a:r>
              <a:rPr lang="hr-HR" dirty="0" smtClean="0"/>
              <a:t>on ga sav jadan ide tražiti</a:t>
            </a:r>
          </a:p>
          <a:p>
            <a:r>
              <a:rPr lang="hr-HR" dirty="0" smtClean="0"/>
              <a:t>Argonauti uz povoljan vjetar odjedre dalje ne primjećujući da nema </a:t>
            </a:r>
            <a:r>
              <a:rPr lang="hr-HR" dirty="0" err="1" smtClean="0"/>
              <a:t>Polifema</a:t>
            </a:r>
            <a:r>
              <a:rPr lang="hr-HR" dirty="0" smtClean="0"/>
              <a:t> i Herakla</a:t>
            </a:r>
          </a:p>
          <a:p>
            <a:r>
              <a:rPr lang="hr-HR" dirty="0" smtClean="0"/>
              <a:t>dolazi do svađe-zamjeraju </a:t>
            </a:r>
            <a:r>
              <a:rPr lang="hr-HR" dirty="0" err="1" smtClean="0"/>
              <a:t>Jazonu</a:t>
            </a:r>
            <a:r>
              <a:rPr lang="hr-HR" dirty="0" smtClean="0"/>
              <a:t> što ih je ostavio</a:t>
            </a:r>
          </a:p>
          <a:p>
            <a:r>
              <a:rPr lang="hr-HR" dirty="0" smtClean="0"/>
              <a:t>ali iz mora bog </a:t>
            </a:r>
            <a:r>
              <a:rPr lang="hr-HR" dirty="0" err="1" smtClean="0"/>
              <a:t>Glauk</a:t>
            </a:r>
            <a:r>
              <a:rPr lang="hr-HR" dirty="0" smtClean="0"/>
              <a:t> javlja da je Heraklu namijenjena druga sudbina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Finej</a:t>
            </a:r>
            <a:r>
              <a:rPr lang="hr-HR" dirty="0" smtClean="0"/>
              <a:t> i Harpije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err="1" smtClean="0"/>
              <a:t>Finej</a:t>
            </a:r>
            <a:r>
              <a:rPr lang="hr-HR" dirty="0" smtClean="0"/>
              <a:t> – kralj koji je mogao vidjeti budućnost, ali bio je slijep (</a:t>
            </a:r>
            <a:r>
              <a:rPr lang="hr-HR" dirty="0" err="1" smtClean="0"/>
              <a:t>Salmid</a:t>
            </a:r>
            <a:r>
              <a:rPr lang="hr-HR" dirty="0" smtClean="0"/>
              <a:t> blizu Bospora)</a:t>
            </a:r>
          </a:p>
          <a:p>
            <a:r>
              <a:rPr lang="hr-HR" dirty="0" smtClean="0"/>
              <a:t>bogovi su mu oduzeli vid – mogao je otad vidjeti samo budućnost, ali ne i sadašnjost</a:t>
            </a:r>
          </a:p>
          <a:p>
            <a:r>
              <a:rPr lang="hr-HR" dirty="0" smtClean="0"/>
              <a:t>dvije Harpije su mu krale hranu sa stola – gladan</a:t>
            </a:r>
          </a:p>
          <a:p>
            <a:r>
              <a:rPr lang="hr-HR" dirty="0" err="1" smtClean="0"/>
              <a:t>Jazon</a:t>
            </a:r>
            <a:r>
              <a:rPr lang="hr-HR" dirty="0" smtClean="0"/>
              <a:t> ga je pitao za pomoć oko runa – </a:t>
            </a:r>
            <a:r>
              <a:rPr lang="hr-HR" dirty="0" err="1" smtClean="0"/>
              <a:t>Finej</a:t>
            </a:r>
            <a:r>
              <a:rPr lang="hr-HR" dirty="0" smtClean="0"/>
              <a:t> </a:t>
            </a:r>
            <a:r>
              <a:rPr lang="hr-HR" dirty="0" err="1" smtClean="0"/>
              <a:t>obećaje</a:t>
            </a:r>
            <a:r>
              <a:rPr lang="hr-HR" dirty="0" smtClean="0"/>
              <a:t> pomoć ako ga riješi Harpija</a:t>
            </a:r>
          </a:p>
          <a:p>
            <a:r>
              <a:rPr lang="hr-HR" dirty="0" smtClean="0"/>
              <a:t>gozba – kad su Harpije stigle krilati Argonauti Zet i </a:t>
            </a:r>
            <a:r>
              <a:rPr lang="hr-HR" dirty="0" err="1" smtClean="0"/>
              <a:t>Kalais</a:t>
            </a:r>
            <a:r>
              <a:rPr lang="hr-HR" dirty="0" smtClean="0"/>
              <a:t> su krenuli na njih mačevima, a one su pobjegle</a:t>
            </a:r>
          </a:p>
          <a:p>
            <a:r>
              <a:rPr lang="hr-HR" dirty="0" err="1" smtClean="0"/>
              <a:t>Finej</a:t>
            </a:r>
            <a:r>
              <a:rPr lang="hr-HR" dirty="0" smtClean="0"/>
              <a:t> u znak zahvalnosti upozorava </a:t>
            </a:r>
            <a:r>
              <a:rPr lang="hr-HR" dirty="0" err="1" smtClean="0"/>
              <a:t>Jazona</a:t>
            </a:r>
            <a:r>
              <a:rPr lang="hr-HR" dirty="0" smtClean="0"/>
              <a:t> na opasnosti na putu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Simplegade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prva opasnost na ulazu u tjesnac Bospora</a:t>
            </a:r>
          </a:p>
          <a:p>
            <a:r>
              <a:rPr lang="hr-HR" dirty="0" err="1" smtClean="0"/>
              <a:t>Simplegade</a:t>
            </a:r>
            <a:r>
              <a:rPr lang="hr-HR" dirty="0" smtClean="0"/>
              <a:t> – dvije stijene koje su čuvale ulaz u tjesnac, čim brod uđe u tjesnac počinju se približavati jedna drugoj dok ne zdrobe brod</a:t>
            </a:r>
          </a:p>
          <a:p>
            <a:r>
              <a:rPr lang="hr-HR" dirty="0" err="1" smtClean="0"/>
              <a:t>Finejev</a:t>
            </a:r>
            <a:r>
              <a:rPr lang="hr-HR" dirty="0" smtClean="0"/>
              <a:t> savjet – pustiti golubicu da proleti </a:t>
            </a:r>
          </a:p>
          <a:p>
            <a:r>
              <a:rPr lang="hr-HR" dirty="0" smtClean="0"/>
              <a:t>tada su se stijene počele približavati i otkinule golubici samo pero na repu</a:t>
            </a:r>
          </a:p>
          <a:p>
            <a:r>
              <a:rPr lang="hr-HR" dirty="0" smtClean="0"/>
              <a:t>tad su se počele udaljavati i Argo je prošao kroz prolaz (Orfej pjeva da umiri mornare)</a:t>
            </a:r>
          </a:p>
          <a:p>
            <a:r>
              <a:rPr lang="hr-HR" dirty="0" smtClean="0"/>
              <a:t>nakon toga </a:t>
            </a:r>
            <a:r>
              <a:rPr lang="hr-HR" dirty="0" err="1" smtClean="0"/>
              <a:t>Simplegade</a:t>
            </a:r>
            <a:r>
              <a:rPr lang="hr-HR" dirty="0" smtClean="0"/>
              <a:t> se više nisu približavale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Dolazak u </a:t>
            </a:r>
            <a:r>
              <a:rPr lang="hr-HR" dirty="0" err="1" smtClean="0"/>
              <a:t>Kolhidu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u </a:t>
            </a:r>
            <a:r>
              <a:rPr lang="hr-HR" dirty="0" err="1" smtClean="0"/>
              <a:t>Kolhidi</a:t>
            </a:r>
            <a:r>
              <a:rPr lang="hr-HR" dirty="0" smtClean="0"/>
              <a:t> vlada kralj </a:t>
            </a:r>
            <a:r>
              <a:rPr lang="hr-HR" dirty="0" err="1" smtClean="0"/>
              <a:t>Ejet</a:t>
            </a:r>
            <a:r>
              <a:rPr lang="hr-HR" dirty="0" smtClean="0"/>
              <a:t> (kćeri Medeja i </a:t>
            </a:r>
            <a:r>
              <a:rPr lang="hr-HR" dirty="0" err="1" smtClean="0"/>
              <a:t>Halkiopa</a:t>
            </a:r>
            <a:r>
              <a:rPr lang="hr-HR" dirty="0" smtClean="0"/>
              <a:t> – majka dvojice </a:t>
            </a:r>
            <a:r>
              <a:rPr lang="hr-HR" dirty="0" err="1" smtClean="0"/>
              <a:t>Jazonovih</a:t>
            </a:r>
            <a:r>
              <a:rPr lang="hr-HR" dirty="0" smtClean="0"/>
              <a:t> mornara- te sin </a:t>
            </a:r>
            <a:r>
              <a:rPr lang="hr-HR" dirty="0" err="1" smtClean="0"/>
              <a:t>Apsirt</a:t>
            </a:r>
            <a:r>
              <a:rPr lang="hr-HR" dirty="0" smtClean="0"/>
              <a:t>)</a:t>
            </a:r>
          </a:p>
          <a:p>
            <a:r>
              <a:rPr lang="hr-HR" dirty="0" err="1" smtClean="0"/>
              <a:t>Jazon</a:t>
            </a:r>
            <a:r>
              <a:rPr lang="hr-HR" dirty="0" smtClean="0"/>
              <a:t> zatraži runo, a </a:t>
            </a:r>
            <a:r>
              <a:rPr lang="hr-HR" dirty="0" err="1" smtClean="0"/>
              <a:t>Ejet</a:t>
            </a:r>
            <a:r>
              <a:rPr lang="hr-HR" dirty="0" smtClean="0"/>
              <a:t> pristane ako </a:t>
            </a:r>
            <a:r>
              <a:rPr lang="hr-HR" dirty="0" err="1" smtClean="0"/>
              <a:t>Jazon</a:t>
            </a:r>
            <a:r>
              <a:rPr lang="hr-HR" dirty="0" smtClean="0"/>
              <a:t> ispuni tri zadatka: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uzorati polje s bikovima plamenog daha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posijati po njivi zube </a:t>
            </a:r>
            <a:r>
              <a:rPr lang="hr-HR" dirty="0" err="1" smtClean="0"/>
              <a:t>Kadmova</a:t>
            </a:r>
            <a:r>
              <a:rPr lang="hr-HR" dirty="0" smtClean="0"/>
              <a:t> zmaja*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ubiti ratnike-kosture koji nastanu iz tih zuba</a:t>
            </a:r>
          </a:p>
          <a:p>
            <a:pPr marL="514350" indent="-514350">
              <a:buNone/>
            </a:pPr>
            <a:r>
              <a:rPr lang="hr-HR" dirty="0" smtClean="0"/>
              <a:t>*zmaj pun otrova kojeg je ubio </a:t>
            </a:r>
            <a:r>
              <a:rPr lang="hr-HR" dirty="0" err="1" smtClean="0"/>
              <a:t>Kadmo</a:t>
            </a:r>
            <a:r>
              <a:rPr lang="hr-HR" dirty="0" smtClean="0"/>
              <a:t> i uzeo mu zube –podijelio ih s </a:t>
            </a:r>
            <a:r>
              <a:rPr lang="hr-HR" dirty="0" err="1" smtClean="0"/>
              <a:t>Ejetom</a:t>
            </a:r>
            <a:r>
              <a:rPr lang="hr-HR" dirty="0" smtClean="0"/>
              <a:t> kasnije (iz njih izrastu ratnici-kosturi)</a:t>
            </a:r>
            <a:endParaRPr lang="hr-HR" dirty="0"/>
          </a:p>
        </p:txBody>
      </p:sp>
      <p:pic>
        <p:nvPicPr>
          <p:cNvPr id="5123" name="Picture 3" descr="C:\Users\Barbara i Franz\Desktop\slike za mitologiju\582px-Kadmos_dragon_Louvre_N31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34086"/>
            <a:ext cx="4038600" cy="4156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Neočekivana pomoć - Medeja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hr-HR" sz="1600" dirty="0" smtClean="0">
                <a:latin typeface="Adobe Garamond Pro" pitchFamily="18" charset="-18"/>
              </a:rPr>
              <a:t>Medeja – </a:t>
            </a:r>
            <a:r>
              <a:rPr lang="hr-HR" sz="1600" dirty="0" err="1" smtClean="0">
                <a:latin typeface="Adobe Garamond Pro" pitchFamily="18" charset="-18"/>
              </a:rPr>
              <a:t>Hekatina</a:t>
            </a:r>
            <a:r>
              <a:rPr lang="hr-HR" sz="1600" dirty="0" smtClean="0">
                <a:latin typeface="Adobe Garamond Pro" pitchFamily="18" charset="-18"/>
              </a:rPr>
              <a:t> svećenica, moćna čarobnica – </a:t>
            </a:r>
            <a:r>
              <a:rPr lang="hr-HR" sz="1600" dirty="0" err="1" smtClean="0">
                <a:latin typeface="Adobe Garamond Pro" pitchFamily="18" charset="-18"/>
              </a:rPr>
              <a:t>Hera</a:t>
            </a:r>
            <a:r>
              <a:rPr lang="hr-HR" sz="1600" dirty="0" smtClean="0">
                <a:latin typeface="Adobe Garamond Pro" pitchFamily="18" charset="-18"/>
              </a:rPr>
              <a:t> je želi na strani </a:t>
            </a:r>
            <a:r>
              <a:rPr lang="hr-HR" sz="1600" dirty="0" err="1" smtClean="0">
                <a:latin typeface="Adobe Garamond Pro" pitchFamily="18" charset="-18"/>
              </a:rPr>
              <a:t>Jazona</a:t>
            </a:r>
            <a:r>
              <a:rPr lang="hr-HR" sz="1600" dirty="0" smtClean="0">
                <a:latin typeface="Adobe Garamond Pro" pitchFamily="18" charset="-18"/>
              </a:rPr>
              <a:t>, a i Argo savjetuje da je se pridobije </a:t>
            </a:r>
          </a:p>
          <a:p>
            <a:r>
              <a:rPr lang="hr-HR" sz="1600" dirty="0" smtClean="0">
                <a:latin typeface="Adobe Garamond Pro" pitchFamily="18" charset="-18"/>
              </a:rPr>
              <a:t>zaljubi se  u </a:t>
            </a:r>
            <a:r>
              <a:rPr lang="hr-HR" sz="1600" dirty="0" err="1" smtClean="0">
                <a:latin typeface="Adobe Garamond Pro" pitchFamily="18" charset="-18"/>
              </a:rPr>
              <a:t>Jazona</a:t>
            </a:r>
            <a:r>
              <a:rPr lang="hr-HR" sz="1600" dirty="0" smtClean="0">
                <a:latin typeface="Adobe Garamond Pro" pitchFamily="18" charset="-18"/>
              </a:rPr>
              <a:t> i na nagovor sestre pomaže </a:t>
            </a:r>
            <a:r>
              <a:rPr lang="hr-HR" sz="1600" dirty="0" err="1" smtClean="0">
                <a:latin typeface="Adobe Garamond Pro" pitchFamily="18" charset="-18"/>
              </a:rPr>
              <a:t>Jazonu</a:t>
            </a:r>
            <a:r>
              <a:rPr lang="hr-HR" sz="1600" dirty="0" smtClean="0">
                <a:latin typeface="Adobe Garamond Pro" pitchFamily="18" charset="-18"/>
              </a:rPr>
              <a:t> u izvršavanju zadataka (pritom skriva da to radi zbog </a:t>
            </a:r>
            <a:r>
              <a:rPr lang="hr-HR" sz="1600" dirty="0" err="1" smtClean="0">
                <a:latin typeface="Adobe Garamond Pro" pitchFamily="18" charset="-18"/>
              </a:rPr>
              <a:t>Jazona</a:t>
            </a:r>
            <a:r>
              <a:rPr lang="hr-HR" sz="1600" dirty="0" smtClean="0">
                <a:latin typeface="Adobe Garamond Pro" pitchFamily="18" charset="-18"/>
              </a:rPr>
              <a:t> već ističe da pomaže sestri )</a:t>
            </a:r>
          </a:p>
          <a:p>
            <a:r>
              <a:rPr lang="hr-HR" sz="1600" dirty="0" smtClean="0">
                <a:latin typeface="Adobe Garamond Pro" pitchFamily="18" charset="-18"/>
              </a:rPr>
              <a:t>njezini savjeti:</a:t>
            </a:r>
          </a:p>
          <a:p>
            <a:r>
              <a:rPr lang="hr-HR" sz="1600" dirty="0" smtClean="0">
                <a:latin typeface="Adobe Garamond Pro" pitchFamily="18" charset="-18"/>
              </a:rPr>
              <a:t>kad primi zube, treba se okupati, obući u crno i prinijeti </a:t>
            </a:r>
            <a:r>
              <a:rPr lang="hr-HR" sz="1600" dirty="0" err="1" smtClean="0">
                <a:latin typeface="Adobe Garamond Pro" pitchFamily="18" charset="-18"/>
              </a:rPr>
              <a:t>Hekati</a:t>
            </a:r>
            <a:r>
              <a:rPr lang="hr-HR" sz="1600" dirty="0" smtClean="0">
                <a:latin typeface="Adobe Garamond Pro" pitchFamily="18" charset="-18"/>
              </a:rPr>
              <a:t> žrtvu</a:t>
            </a:r>
          </a:p>
          <a:p>
            <a:r>
              <a:rPr lang="hr-HR" sz="1600" dirty="0" smtClean="0">
                <a:latin typeface="Adobe Garamond Pro" pitchFamily="18" charset="-18"/>
              </a:rPr>
              <a:t>drugo jutro treba se namazati </a:t>
            </a:r>
            <a:r>
              <a:rPr lang="hr-HR" sz="1600" dirty="0" err="1" smtClean="0">
                <a:latin typeface="Adobe Garamond Pro" pitchFamily="18" charset="-18"/>
              </a:rPr>
              <a:t>Prometejevim</a:t>
            </a:r>
            <a:r>
              <a:rPr lang="hr-HR" sz="1600" dirty="0" smtClean="0">
                <a:latin typeface="Adobe Garamond Pro" pitchFamily="18" charset="-18"/>
              </a:rPr>
              <a:t> uljem (od njega se postaje nadmoćan)</a:t>
            </a:r>
          </a:p>
          <a:p>
            <a:r>
              <a:rPr lang="hr-HR" sz="1600" dirty="0" smtClean="0">
                <a:latin typeface="Adobe Garamond Pro" pitchFamily="18" charset="-18"/>
              </a:rPr>
              <a:t>kad izrastu kosturi – baciti kamen među njih da se sami međusobno </a:t>
            </a:r>
            <a:r>
              <a:rPr lang="hr-HR" sz="1600" dirty="0" smtClean="0">
                <a:latin typeface="Adobe Garamond Pro" pitchFamily="18" charset="-18"/>
              </a:rPr>
              <a:t>poubijaju</a:t>
            </a:r>
            <a:endParaRPr lang="hr-HR" sz="1600" dirty="0" smtClean="0">
              <a:latin typeface="Adobe Garamond Pro" pitchFamily="18" charset="-18"/>
            </a:endParaRPr>
          </a:p>
          <a:p>
            <a:pPr>
              <a:buFont typeface="Arial" pitchFamily="34" charset="0"/>
              <a:buChar char="•"/>
            </a:pPr>
            <a:r>
              <a:rPr lang="hr-HR" sz="1600" dirty="0" err="1" smtClean="0">
                <a:latin typeface="Adobe Garamond Pro" pitchFamily="18" charset="-18"/>
              </a:rPr>
              <a:t>Jazon</a:t>
            </a:r>
            <a:r>
              <a:rPr lang="hr-HR" sz="1600" dirty="0" smtClean="0">
                <a:latin typeface="Adobe Garamond Pro" pitchFamily="18" charset="-18"/>
              </a:rPr>
              <a:t> učini kako mu je savjetovala i izvrši sve zadatke</a:t>
            </a:r>
          </a:p>
          <a:p>
            <a:pPr>
              <a:buFont typeface="Arial" pitchFamily="34" charset="0"/>
              <a:buChar char="•"/>
            </a:pPr>
            <a:r>
              <a:rPr lang="hr-HR" sz="1600" dirty="0" err="1" smtClean="0">
                <a:latin typeface="Adobe Garamond Pro" pitchFamily="18" charset="-18"/>
              </a:rPr>
              <a:t>Ejet</a:t>
            </a:r>
            <a:r>
              <a:rPr lang="hr-HR" sz="1600" dirty="0" smtClean="0">
                <a:latin typeface="Adobe Garamond Pro" pitchFamily="18" charset="-18"/>
              </a:rPr>
              <a:t> shvati da su mu pomogle kćeri, a Medeja bježi </a:t>
            </a:r>
            <a:r>
              <a:rPr lang="hr-HR" sz="1600" dirty="0" err="1" smtClean="0">
                <a:latin typeface="Adobe Garamond Pro" pitchFamily="18" charset="-18"/>
              </a:rPr>
              <a:t>Jazonu</a:t>
            </a:r>
            <a:r>
              <a:rPr lang="hr-HR" sz="1600" dirty="0" smtClean="0">
                <a:latin typeface="Adobe Garamond Pro" pitchFamily="18" charset="-18"/>
              </a:rPr>
              <a:t> (on </a:t>
            </a:r>
            <a:r>
              <a:rPr lang="hr-HR" sz="1600" dirty="0" err="1" smtClean="0">
                <a:latin typeface="Adobe Garamond Pro" pitchFamily="18" charset="-18"/>
              </a:rPr>
              <a:t>obećaje</a:t>
            </a:r>
            <a:r>
              <a:rPr lang="hr-HR" sz="1600" dirty="0" smtClean="0">
                <a:latin typeface="Adobe Garamond Pro" pitchFamily="18" charset="-18"/>
              </a:rPr>
              <a:t> da će je oženiti</a:t>
            </a:r>
            <a:r>
              <a:rPr lang="hr-HR" sz="1400" dirty="0" smtClean="0"/>
              <a:t>)</a:t>
            </a:r>
            <a:endParaRPr lang="hr-HR" sz="1400" dirty="0"/>
          </a:p>
        </p:txBody>
      </p:sp>
      <p:pic>
        <p:nvPicPr>
          <p:cNvPr id="4097" name="Picture 1" descr="C:\Users\Barbara i Franz\Desktop\slike za mitologiju\220px-De_Morgan_Mede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56792"/>
            <a:ext cx="3240360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Uzimanje runa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Medeja savjetuje da odu odmah po runo u gaj</a:t>
            </a:r>
          </a:p>
          <a:p>
            <a:r>
              <a:rPr lang="hr-HR" dirty="0" smtClean="0"/>
              <a:t>idu zajedno </a:t>
            </a:r>
            <a:r>
              <a:rPr lang="hr-HR" dirty="0" err="1" smtClean="0"/>
              <a:t>Jazon</a:t>
            </a:r>
            <a:r>
              <a:rPr lang="hr-HR" dirty="0" smtClean="0"/>
              <a:t> i Medeja – ona uspavljuje zmaja, a </a:t>
            </a:r>
            <a:r>
              <a:rPr lang="hr-HR" dirty="0" err="1" smtClean="0"/>
              <a:t>Jazon</a:t>
            </a:r>
            <a:r>
              <a:rPr lang="hr-HR" dirty="0" smtClean="0"/>
              <a:t> ga skida</a:t>
            </a:r>
          </a:p>
          <a:p>
            <a:r>
              <a:rPr lang="hr-HR" dirty="0" smtClean="0"/>
              <a:t>ogrne runo i krenu natrag prema </a:t>
            </a:r>
            <a:r>
              <a:rPr lang="hr-HR" dirty="0" smtClean="0"/>
              <a:t>Grčkoj</a:t>
            </a:r>
            <a:endParaRPr lang="hr-HR" dirty="0" smtClean="0"/>
          </a:p>
        </p:txBody>
      </p:sp>
      <p:pic>
        <p:nvPicPr>
          <p:cNvPr id="1028" name="Picture 4" descr="C:\Users\Barbara i Franz\Desktop\flint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772816"/>
            <a:ext cx="3745110" cy="4248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JOLK, KRETEJ, ESON I PELIJE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JOLK – grad u </a:t>
            </a:r>
            <a:r>
              <a:rPr lang="hr-HR" dirty="0" err="1" smtClean="0"/>
              <a:t>Tesaliji</a:t>
            </a:r>
            <a:r>
              <a:rPr lang="hr-HR" dirty="0" smtClean="0"/>
              <a:t> na obali Egejskog mora</a:t>
            </a:r>
          </a:p>
          <a:p>
            <a:r>
              <a:rPr lang="hr-HR" dirty="0" smtClean="0"/>
              <a:t>KRETEJ – kralj koji je osnovao taj grad</a:t>
            </a:r>
          </a:p>
          <a:p>
            <a:r>
              <a:rPr lang="hr-HR" dirty="0" smtClean="0"/>
              <a:t>ESON – sin kojem je obećao prijestolje nakon smrti</a:t>
            </a:r>
          </a:p>
          <a:p>
            <a:r>
              <a:rPr lang="hr-HR" dirty="0" smtClean="0"/>
              <a:t>PELIJE – </a:t>
            </a:r>
            <a:r>
              <a:rPr lang="hr-HR" dirty="0" err="1" smtClean="0"/>
              <a:t>Esonov</a:t>
            </a:r>
            <a:r>
              <a:rPr lang="hr-HR" dirty="0" smtClean="0"/>
              <a:t> polubrat koji je nakon očeve smrti postao kralj </a:t>
            </a:r>
            <a:r>
              <a:rPr lang="hr-HR" dirty="0" err="1" smtClean="0"/>
              <a:t>Jolka</a:t>
            </a: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Okrutno ubojstvo brata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na putu krene u potjeru za njima i Medejin brat </a:t>
            </a:r>
            <a:r>
              <a:rPr lang="hr-HR" dirty="0" err="1" smtClean="0"/>
              <a:t>Apsirt</a:t>
            </a:r>
            <a:endParaRPr lang="hr-HR" dirty="0" smtClean="0"/>
          </a:p>
          <a:p>
            <a:r>
              <a:rPr lang="hr-HR" dirty="0" smtClean="0"/>
              <a:t>namame ga na brod – Medeja je navodno oteta – </a:t>
            </a:r>
            <a:r>
              <a:rPr lang="hr-HR" dirty="0" err="1" smtClean="0"/>
              <a:t>Jazon</a:t>
            </a:r>
            <a:r>
              <a:rPr lang="hr-HR" dirty="0" smtClean="0"/>
              <a:t> ga ubije</a:t>
            </a:r>
          </a:p>
          <a:p>
            <a:r>
              <a:rPr lang="hr-HR" dirty="0" smtClean="0"/>
              <a:t>druga varijanta – Medeja ga je rasjekla i bacila u more 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34818" name="Picture 2" descr="C:\Users\Barbara i Franz\Desktop\Draper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3960440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Povratak u </a:t>
            </a:r>
            <a:r>
              <a:rPr lang="hr-HR" dirty="0" err="1" smtClean="0"/>
              <a:t>Jolk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err="1" smtClean="0"/>
              <a:t>Pelija</a:t>
            </a:r>
            <a:r>
              <a:rPr lang="hr-HR" dirty="0" smtClean="0"/>
              <a:t> se iznenadio kad se </a:t>
            </a:r>
            <a:r>
              <a:rPr lang="hr-HR" dirty="0" err="1" smtClean="0"/>
              <a:t>Jazon</a:t>
            </a:r>
            <a:r>
              <a:rPr lang="hr-HR" dirty="0" smtClean="0"/>
              <a:t> vratio</a:t>
            </a:r>
          </a:p>
          <a:p>
            <a:r>
              <a:rPr lang="hr-HR" dirty="0" err="1" smtClean="0"/>
              <a:t>Jazon</a:t>
            </a:r>
            <a:r>
              <a:rPr lang="hr-HR" dirty="0" smtClean="0"/>
              <a:t> se osvetio </a:t>
            </a:r>
            <a:r>
              <a:rPr lang="hr-HR" dirty="0" err="1" smtClean="0"/>
              <a:t>Peliji</a:t>
            </a:r>
            <a:r>
              <a:rPr lang="hr-HR" dirty="0" smtClean="0"/>
              <a:t> preko Medeje – njegovim kćerima pokazala je kako se čarolijom može pomladiti starog ovna (raskomadanog ga je kuhala u čarobnim travama – mlado janje izašlo iz lonca)</a:t>
            </a:r>
          </a:p>
          <a:p>
            <a:r>
              <a:rPr lang="hr-HR" dirty="0" smtClean="0"/>
              <a:t>one su htjele pomladiti oca - samo je Medeja podmetnula obične trave</a:t>
            </a:r>
          </a:p>
          <a:p>
            <a:r>
              <a:rPr lang="hr-HR" dirty="0" err="1" smtClean="0"/>
              <a:t>Jazon</a:t>
            </a:r>
            <a:r>
              <a:rPr lang="hr-HR" dirty="0" smtClean="0"/>
              <a:t> je napustio </a:t>
            </a:r>
            <a:r>
              <a:rPr lang="hr-HR" dirty="0" err="1" smtClean="0"/>
              <a:t>Jolk</a:t>
            </a:r>
            <a:r>
              <a:rPr lang="hr-HR" dirty="0" smtClean="0"/>
              <a:t>, a kraljevstvo prepustio </a:t>
            </a:r>
            <a:r>
              <a:rPr lang="hr-HR" dirty="0" err="1" smtClean="0"/>
              <a:t>Pelijinu</a:t>
            </a:r>
            <a:r>
              <a:rPr lang="hr-HR" dirty="0" smtClean="0"/>
              <a:t> sinu </a:t>
            </a:r>
            <a:r>
              <a:rPr lang="hr-HR" dirty="0" err="1" smtClean="0"/>
              <a:t>Akastu</a:t>
            </a:r>
            <a:endParaRPr lang="hr-HR" dirty="0"/>
          </a:p>
        </p:txBody>
      </p:sp>
      <p:pic>
        <p:nvPicPr>
          <p:cNvPr id="2050" name="Picture 2" descr="C:\Users\Barbara i Franz\Desktop\Medea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56792"/>
            <a:ext cx="417646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Zanimljiv život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zlatno runo odnio u Zeusov hram u </a:t>
            </a:r>
            <a:r>
              <a:rPr lang="hr-HR" dirty="0" err="1" smtClean="0"/>
              <a:t>Orhomenu</a:t>
            </a:r>
            <a:r>
              <a:rPr lang="hr-HR" dirty="0" smtClean="0"/>
              <a:t> (grad u istočnoj Grčkoj)</a:t>
            </a:r>
          </a:p>
          <a:p>
            <a:r>
              <a:rPr lang="hr-HR" dirty="0" err="1" smtClean="0"/>
              <a:t>Jazon</a:t>
            </a:r>
            <a:r>
              <a:rPr lang="hr-HR" dirty="0" smtClean="0"/>
              <a:t> i Medeja su otišli u Korint i ondje sretno živjeli 10 godina – imali tri sina</a:t>
            </a:r>
          </a:p>
          <a:p>
            <a:r>
              <a:rPr lang="hr-HR" dirty="0" smtClean="0"/>
              <a:t>zatim se on zaljubljuje u </a:t>
            </a:r>
            <a:r>
              <a:rPr lang="hr-HR" dirty="0" err="1" smtClean="0"/>
              <a:t>Glauku</a:t>
            </a:r>
            <a:r>
              <a:rPr lang="hr-HR" dirty="0" smtClean="0"/>
              <a:t>, kćer </a:t>
            </a:r>
            <a:r>
              <a:rPr lang="hr-HR" dirty="0" err="1" smtClean="0"/>
              <a:t>korintskog</a:t>
            </a:r>
            <a:r>
              <a:rPr lang="hr-HR" dirty="0" smtClean="0"/>
              <a:t> kralja </a:t>
            </a:r>
            <a:r>
              <a:rPr lang="hr-HR" dirty="0" err="1" smtClean="0"/>
              <a:t>Kreonta</a:t>
            </a:r>
            <a:endParaRPr lang="hr-HR" dirty="0" smtClean="0"/>
          </a:p>
          <a:p>
            <a:r>
              <a:rPr lang="hr-HR" dirty="0" smtClean="0"/>
              <a:t>Medeja ubija </a:t>
            </a:r>
            <a:r>
              <a:rPr lang="hr-HR" dirty="0" err="1" smtClean="0"/>
              <a:t>Glauku</a:t>
            </a:r>
            <a:r>
              <a:rPr lang="hr-HR" dirty="0" smtClean="0"/>
              <a:t>, </a:t>
            </a:r>
            <a:r>
              <a:rPr lang="hr-HR" dirty="0" err="1" smtClean="0"/>
              <a:t>Kreonta</a:t>
            </a:r>
            <a:r>
              <a:rPr lang="hr-HR" dirty="0" smtClean="0"/>
              <a:t> i svoju djecu</a:t>
            </a:r>
          </a:p>
          <a:p>
            <a:r>
              <a:rPr lang="hr-HR" dirty="0" err="1" smtClean="0"/>
              <a:t>Jazon</a:t>
            </a:r>
            <a:r>
              <a:rPr lang="hr-HR" dirty="0" smtClean="0"/>
              <a:t> – baca se na mač/na obali se na njega urušio truli brod</a:t>
            </a:r>
            <a:endParaRPr lang="hr-HR" dirty="0"/>
          </a:p>
        </p:txBody>
      </p:sp>
      <p:pic>
        <p:nvPicPr>
          <p:cNvPr id="3073" name="Picture 1" descr="C:\Users\Barbara i Franz\Desktop\medea i sinovi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00808"/>
            <a:ext cx="3744415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Pelije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strahujući od neprijatelja </a:t>
            </a:r>
            <a:r>
              <a:rPr lang="hr-HR" dirty="0" err="1" smtClean="0"/>
              <a:t>Pelije</a:t>
            </a:r>
            <a:r>
              <a:rPr lang="hr-HR" dirty="0" smtClean="0"/>
              <a:t> odlazi u proročište</a:t>
            </a:r>
          </a:p>
          <a:p>
            <a:r>
              <a:rPr lang="hr-HR" dirty="0" smtClean="0"/>
              <a:t>zbog otimanja prijestolja ubit će ga nasljednik kraljevske loze</a:t>
            </a:r>
          </a:p>
          <a:p>
            <a:r>
              <a:rPr lang="hr-HR" dirty="0" smtClean="0"/>
              <a:t>ubija sve nasljednike</a:t>
            </a:r>
          </a:p>
          <a:p>
            <a:r>
              <a:rPr lang="hr-HR" dirty="0" smtClean="0"/>
              <a:t>polubrata je zatvorio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r-HR" dirty="0" smtClean="0"/>
              <a:t>grč.“</a:t>
            </a:r>
            <a:r>
              <a:rPr lang="hr-HR" dirty="0" err="1" smtClean="0"/>
              <a:t>pelion</a:t>
            </a:r>
            <a:r>
              <a:rPr lang="hr-HR" dirty="0" smtClean="0"/>
              <a:t>”-riječ za ožiljak, a </a:t>
            </a:r>
            <a:r>
              <a:rPr lang="hr-HR" dirty="0" err="1" smtClean="0"/>
              <a:t>Pelija</a:t>
            </a:r>
            <a:r>
              <a:rPr lang="hr-HR" dirty="0" smtClean="0"/>
              <a:t> je imao ožiljak na licu od udarca konja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NASLJEDNIK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r-HR" dirty="0" smtClean="0"/>
              <a:t>JAZON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err="1" smtClean="0"/>
              <a:t>Eson</a:t>
            </a:r>
            <a:r>
              <a:rPr lang="hr-HR" dirty="0" smtClean="0"/>
              <a:t> je imao ženu (</a:t>
            </a:r>
            <a:r>
              <a:rPr lang="hr-HR" dirty="0" err="1" smtClean="0"/>
              <a:t>Eteoklimena</a:t>
            </a:r>
            <a:r>
              <a:rPr lang="hr-HR" dirty="0" smtClean="0"/>
              <a:t>) i malo dijete</a:t>
            </a:r>
          </a:p>
          <a:p>
            <a:r>
              <a:rPr lang="hr-HR" dirty="0" err="1" smtClean="0"/>
              <a:t>Eteoklimena</a:t>
            </a:r>
            <a:r>
              <a:rPr lang="hr-HR" dirty="0" smtClean="0"/>
              <a:t> je spasila </a:t>
            </a:r>
            <a:r>
              <a:rPr lang="hr-HR" dirty="0" err="1" smtClean="0"/>
              <a:t>Jazona</a:t>
            </a:r>
            <a:r>
              <a:rPr lang="hr-HR" dirty="0" smtClean="0"/>
              <a:t> tako što se pretvarala da je mrtav, a on je spavao</a:t>
            </a:r>
          </a:p>
          <a:p>
            <a:r>
              <a:rPr lang="hr-HR" dirty="0" err="1" smtClean="0"/>
              <a:t>Pelije</a:t>
            </a:r>
            <a:r>
              <a:rPr lang="hr-HR" dirty="0" smtClean="0"/>
              <a:t> je povjerovao i dopustio joj da ga pokopa izvana grada</a:t>
            </a:r>
          </a:p>
          <a:p>
            <a:r>
              <a:rPr lang="hr-HR" dirty="0" smtClean="0"/>
              <a:t>majka ga je odnijela na planinu </a:t>
            </a:r>
            <a:r>
              <a:rPr lang="hr-HR" dirty="0" err="1" smtClean="0"/>
              <a:t>Pelion</a:t>
            </a:r>
            <a:r>
              <a:rPr lang="hr-HR" dirty="0" smtClean="0"/>
              <a:t> i povjerila ga na čuvanje kentauru </a:t>
            </a:r>
            <a:r>
              <a:rPr lang="hr-HR" dirty="0" err="1" smtClean="0"/>
              <a:t>Hironu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HIRON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jedan od poznatijih kentaura</a:t>
            </a:r>
          </a:p>
          <a:p>
            <a:pPr>
              <a:buFont typeface="Courier New" pitchFamily="49" charset="0"/>
              <a:buChar char="o"/>
            </a:pPr>
            <a:r>
              <a:rPr lang="hr-HR" dirty="0" err="1" smtClean="0"/>
              <a:t>poluljudi</a:t>
            </a:r>
            <a:r>
              <a:rPr lang="hr-HR" dirty="0" smtClean="0"/>
              <a:t> </a:t>
            </a:r>
            <a:r>
              <a:rPr lang="hr-HR" dirty="0" err="1" smtClean="0"/>
              <a:t>polukonji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vjeruje se da je bio drugačiji od ostalih kentaura – imao je prednje noge ljudske</a:t>
            </a:r>
          </a:p>
          <a:p>
            <a:r>
              <a:rPr lang="hr-HR" dirty="0" smtClean="0"/>
              <a:t>mudar i plemenit</a:t>
            </a:r>
          </a:p>
          <a:p>
            <a:r>
              <a:rPr lang="hr-HR" dirty="0" smtClean="0"/>
              <a:t>odgojio ga je i naučio svemu što je i sam znao, ponajprije iscjeljivanju</a:t>
            </a:r>
          </a:p>
          <a:p>
            <a:r>
              <a:rPr lang="hr-HR" dirty="0" smtClean="0"/>
              <a:t>kad je </a:t>
            </a:r>
            <a:r>
              <a:rPr lang="hr-HR" dirty="0" err="1" smtClean="0"/>
              <a:t>Jazon</a:t>
            </a:r>
            <a:r>
              <a:rPr lang="hr-HR" dirty="0" smtClean="0"/>
              <a:t> odrastao rekao mu je što je </a:t>
            </a:r>
            <a:r>
              <a:rPr lang="hr-HR" dirty="0" err="1" smtClean="0"/>
              <a:t>Pelije</a:t>
            </a:r>
            <a:r>
              <a:rPr lang="hr-HR" dirty="0" smtClean="0"/>
              <a:t> učinio i </a:t>
            </a:r>
            <a:r>
              <a:rPr lang="hr-HR" dirty="0" err="1" smtClean="0"/>
              <a:t>Jazon</a:t>
            </a:r>
            <a:r>
              <a:rPr lang="hr-HR" dirty="0" smtClean="0"/>
              <a:t> je odlučio krenuti u </a:t>
            </a:r>
            <a:r>
              <a:rPr lang="hr-HR" dirty="0" err="1" smtClean="0"/>
              <a:t>Jolk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dirty="0" smtClean="0"/>
              <a:t>PROROČANSTVO</a:t>
            </a:r>
            <a:endParaRPr lang="hr-HR" sz="18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r-HR" dirty="0" err="1" smtClean="0"/>
              <a:t>Pelije</a:t>
            </a:r>
            <a:r>
              <a:rPr lang="hr-HR" dirty="0" smtClean="0"/>
              <a:t> se treba čuvati muškarca s jednom sandalom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na putu za </a:t>
            </a:r>
            <a:r>
              <a:rPr lang="hr-HR" dirty="0" err="1" smtClean="0"/>
              <a:t>Jolk</a:t>
            </a:r>
            <a:r>
              <a:rPr lang="hr-HR" dirty="0" smtClean="0"/>
              <a:t> </a:t>
            </a:r>
            <a:r>
              <a:rPr lang="hr-HR" dirty="0" err="1" smtClean="0"/>
              <a:t>Jazon</a:t>
            </a:r>
            <a:r>
              <a:rPr lang="hr-HR" dirty="0" smtClean="0"/>
              <a:t> je naišao na staricu kojoj je pomogao prijeći potok </a:t>
            </a:r>
          </a:p>
          <a:p>
            <a:r>
              <a:rPr lang="hr-HR" dirty="0" smtClean="0"/>
              <a:t>nosio ju je i ostala mu je sandala u potoku </a:t>
            </a:r>
          </a:p>
          <a:p>
            <a:r>
              <a:rPr lang="hr-HR" dirty="0" smtClean="0"/>
              <a:t>ta starica je bila prerušena </a:t>
            </a:r>
            <a:r>
              <a:rPr lang="hr-HR" dirty="0" err="1" smtClean="0"/>
              <a:t>Hera</a:t>
            </a:r>
            <a:r>
              <a:rPr lang="hr-HR" dirty="0" smtClean="0"/>
              <a:t> – željela je pomoći </a:t>
            </a:r>
            <a:r>
              <a:rPr lang="hr-HR" dirty="0" err="1" smtClean="0"/>
              <a:t>Jazonu</a:t>
            </a:r>
            <a:r>
              <a:rPr lang="hr-HR" dirty="0" smtClean="0"/>
              <a:t> jer je htjela kazniti </a:t>
            </a:r>
            <a:r>
              <a:rPr lang="hr-HR" dirty="0" err="1" smtClean="0"/>
              <a:t>Peliju</a:t>
            </a:r>
            <a:endParaRPr lang="hr-HR" dirty="0" smtClean="0"/>
          </a:p>
          <a:p>
            <a:r>
              <a:rPr lang="hr-HR" dirty="0" smtClean="0"/>
              <a:t>nije prinosio žrtve za nju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dirty="0" smtClean="0"/>
              <a:t>SUSRET PELIJE I JAZONA</a:t>
            </a:r>
            <a:endParaRPr lang="hr-HR" sz="18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r-HR" dirty="0" smtClean="0"/>
              <a:t>prilikom prinošenja žrtve Posejdonu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u </a:t>
            </a:r>
            <a:r>
              <a:rPr lang="hr-HR" dirty="0" err="1" smtClean="0"/>
              <a:t>početki</a:t>
            </a:r>
            <a:r>
              <a:rPr lang="hr-HR" dirty="0" smtClean="0"/>
              <a:t> </a:t>
            </a:r>
            <a:r>
              <a:rPr lang="hr-HR" dirty="0" err="1" smtClean="0"/>
              <a:t>Jazon</a:t>
            </a:r>
            <a:r>
              <a:rPr lang="hr-HR" dirty="0" smtClean="0"/>
              <a:t> nije znao s kim razgovara, kasnije je saznao i tražio natrag prijestolje</a:t>
            </a:r>
          </a:p>
          <a:p>
            <a:r>
              <a:rPr lang="hr-HR" dirty="0" err="1" smtClean="0"/>
              <a:t>Pelije</a:t>
            </a:r>
            <a:r>
              <a:rPr lang="hr-HR" dirty="0" smtClean="0"/>
              <a:t> mu kaže da će mu dati pod uvjetom da ispuni zadatak</a:t>
            </a:r>
          </a:p>
          <a:p>
            <a:r>
              <a:rPr lang="hr-HR" dirty="0" smtClean="0"/>
              <a:t>donijeti zlatno runo iz </a:t>
            </a:r>
            <a:r>
              <a:rPr lang="hr-HR" dirty="0" err="1" smtClean="0"/>
              <a:t>Kolhide</a:t>
            </a:r>
            <a:endParaRPr lang="hr-HR" dirty="0" smtClean="0"/>
          </a:p>
          <a:p>
            <a:r>
              <a:rPr lang="hr-HR" dirty="0" smtClean="0"/>
              <a:t>vrlo težak zadatak za smrtnika</a:t>
            </a:r>
          </a:p>
          <a:p>
            <a:r>
              <a:rPr lang="hr-HR" dirty="0" err="1" smtClean="0"/>
              <a:t>Pelije</a:t>
            </a:r>
            <a:r>
              <a:rPr lang="hr-HR" dirty="0" smtClean="0"/>
              <a:t> je znao da ga </a:t>
            </a:r>
            <a:r>
              <a:rPr lang="hr-HR" dirty="0" err="1" smtClean="0"/>
              <a:t>Jazon</a:t>
            </a:r>
            <a:r>
              <a:rPr lang="hr-HR" dirty="0" smtClean="0"/>
              <a:t> neće izvršiti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ZLATNO RUNO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r-HR" dirty="0" smtClean="0"/>
              <a:t>zlatna koža </a:t>
            </a:r>
            <a:r>
              <a:rPr lang="hr-HR" dirty="0" err="1" smtClean="0"/>
              <a:t>Hrisomala</a:t>
            </a:r>
            <a:r>
              <a:rPr lang="hr-HR" dirty="0" smtClean="0"/>
              <a:t>, krilatog ovna koji je mogao i govoriti</a:t>
            </a:r>
          </a:p>
          <a:p>
            <a:r>
              <a:rPr lang="hr-HR" dirty="0" smtClean="0"/>
              <a:t>spasio je dvoje djece</a:t>
            </a:r>
          </a:p>
          <a:p>
            <a:r>
              <a:rPr lang="hr-HR" dirty="0" smtClean="0"/>
              <a:t>vratio se u </a:t>
            </a:r>
            <a:r>
              <a:rPr lang="hr-HR" dirty="0" err="1" smtClean="0"/>
              <a:t>Kolhidu</a:t>
            </a:r>
            <a:r>
              <a:rPr lang="hr-HR" dirty="0" smtClean="0"/>
              <a:t> i ondje je žrtvovan</a:t>
            </a:r>
          </a:p>
          <a:p>
            <a:r>
              <a:rPr lang="hr-HR" dirty="0" smtClean="0"/>
              <a:t>runo je obješeno na drvo i čuva ga zmija koja nikad ne spava</a:t>
            </a:r>
            <a:endParaRPr lang="hr-HR" dirty="0"/>
          </a:p>
        </p:txBody>
      </p:sp>
      <p:pic>
        <p:nvPicPr>
          <p:cNvPr id="1026" name="Picture 2" descr="C:\Users\Barbara i Franz\Desktop\Golden-fleece-dream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10148"/>
            <a:ext cx="5638800" cy="4361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Kolhida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r-HR" dirty="0" smtClean="0"/>
              <a:t>na istočnoj obali Crnog mora = “negostoljubivo more”</a:t>
            </a:r>
          </a:p>
          <a:p>
            <a:r>
              <a:rPr lang="hr-HR" dirty="0" smtClean="0"/>
              <a:t>vrlo udaljena od Grčke</a:t>
            </a:r>
          </a:p>
          <a:p>
            <a:r>
              <a:rPr lang="hr-HR" dirty="0" smtClean="0"/>
              <a:t>okružena planinskim lancima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C:\Users\Barbara i Franz\Desktop\Mapa_putovanja_VEL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24744"/>
            <a:ext cx="5904656" cy="5028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đanski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rađan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j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189</TotalTime>
  <Words>1356</Words>
  <Application>Microsoft Office PowerPoint</Application>
  <PresentationFormat>Prikaz na zaslonu (4:3)</PresentationFormat>
  <Paragraphs>132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3" baseType="lpstr">
      <vt:lpstr>Građanski</vt:lpstr>
      <vt:lpstr>JAZON I ARGONAUTI</vt:lpstr>
      <vt:lpstr>JOLK, KRETEJ, ESON I PELIJE</vt:lpstr>
      <vt:lpstr>Pelije</vt:lpstr>
      <vt:lpstr>NASLJEDNIK</vt:lpstr>
      <vt:lpstr>HIRON</vt:lpstr>
      <vt:lpstr>PROROČANSTVO</vt:lpstr>
      <vt:lpstr>SUSRET PELIJE I JAZONA</vt:lpstr>
      <vt:lpstr>ZLATNO RUNO</vt:lpstr>
      <vt:lpstr>Kolhida</vt:lpstr>
      <vt:lpstr>JAZON PRIHVAĆA IZAZOV</vt:lpstr>
      <vt:lpstr>ARGONAUTI</vt:lpstr>
      <vt:lpstr>Žene s otoka Lemna</vt:lpstr>
      <vt:lpstr>Dolionci – kralj Kizik</vt:lpstr>
      <vt:lpstr>Heraklo zaostaje; Hila</vt:lpstr>
      <vt:lpstr>Finej i Harpije</vt:lpstr>
      <vt:lpstr>Simplegade</vt:lpstr>
      <vt:lpstr>Dolazak u Kolhidu</vt:lpstr>
      <vt:lpstr>Neočekivana pomoć - Medeja</vt:lpstr>
      <vt:lpstr>Uzimanje runa</vt:lpstr>
      <vt:lpstr>Okrutno ubojstvo brata</vt:lpstr>
      <vt:lpstr>Povratak u Jolk</vt:lpstr>
      <vt:lpstr>Zanimljiv život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JAZON I ARGONAUTI</dc:title>
  <dc:creator>Barbara i Franz</dc:creator>
  <cp:lastModifiedBy>Barbara i Franz</cp:lastModifiedBy>
  <cp:revision>21</cp:revision>
  <dcterms:created xsi:type="dcterms:W3CDTF">2012-11-04T16:02:01Z</dcterms:created>
  <dcterms:modified xsi:type="dcterms:W3CDTF">2012-12-03T08:54:01Z</dcterms:modified>
</cp:coreProperties>
</file>